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256" r:id="rId2"/>
    <p:sldId id="312" r:id="rId3"/>
    <p:sldId id="258" r:id="rId4"/>
    <p:sldId id="259" r:id="rId5"/>
    <p:sldId id="291" r:id="rId6"/>
    <p:sldId id="292" r:id="rId7"/>
    <p:sldId id="314" r:id="rId8"/>
    <p:sldId id="260" r:id="rId9"/>
    <p:sldId id="261" r:id="rId10"/>
    <p:sldId id="262" r:id="rId11"/>
    <p:sldId id="288" r:id="rId12"/>
    <p:sldId id="263" r:id="rId13"/>
    <p:sldId id="315" r:id="rId14"/>
    <p:sldId id="322" r:id="rId15"/>
    <p:sldId id="318" r:id="rId16"/>
    <p:sldId id="330" r:id="rId17"/>
    <p:sldId id="267" r:id="rId18"/>
    <p:sldId id="293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336" r:id="rId27"/>
    <p:sldId id="335" r:id="rId28"/>
    <p:sldId id="309" r:id="rId29"/>
    <p:sldId id="276" r:id="rId30"/>
    <p:sldId id="297" r:id="rId31"/>
    <p:sldId id="299" r:id="rId32"/>
    <p:sldId id="301" r:id="rId33"/>
    <p:sldId id="302" r:id="rId34"/>
    <p:sldId id="303" r:id="rId35"/>
    <p:sldId id="282" r:id="rId36"/>
    <p:sldId id="334" r:id="rId37"/>
    <p:sldId id="283" r:id="rId38"/>
    <p:sldId id="287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F0D"/>
    <a:srgbClr val="F11BE2"/>
    <a:srgbClr val="C7D636"/>
    <a:srgbClr val="A31529"/>
    <a:srgbClr val="005696"/>
    <a:srgbClr val="246E2D"/>
    <a:srgbClr val="8909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93" autoAdjust="0"/>
  </p:normalViewPr>
  <p:slideViewPr>
    <p:cSldViewPr>
      <p:cViewPr>
        <p:scale>
          <a:sx n="71" d="100"/>
          <a:sy n="71" d="100"/>
        </p:scale>
        <p:origin x="-1134" y="-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CB53C2-16C4-4B22-B1CE-F951E66F7413}" type="datetimeFigureOut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FA8588B-5FB1-4780-AEC8-A479712D75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9749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A8588B-5FB1-4780-AEC8-A479712D750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A8588B-5FB1-4780-AEC8-A479712D750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234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A8588B-5FB1-4780-AEC8-A479712D750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29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A8588B-5FB1-4780-AEC8-A479712D750D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A8588B-5FB1-4780-AEC8-A479712D750D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729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EE27A-A4A6-484F-B6C3-6D05B1CCE479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DAAF9-5787-4752-AE0B-A4048CDB4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5F656-3EF1-46A5-8589-CD7D35A23D8A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0412A-A546-4EA4-8FF8-596420B05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AB5C4-5B31-49DD-A866-C5FC6DD91775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63953-5089-49E5-9A6F-9FCFE10370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24BEA-EFE7-4591-9BB6-16B3F47C698D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ED1AD-4B7F-4A94-B341-096364889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1D8EF-54AF-4DAF-B3C6-1B6C3AB4917B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E214E-485F-4778-B39B-EA4A276C5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1C9CD-9DCE-45FA-90BE-FE56767E417E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23D21-5C7E-409F-A2CF-41AC54AB23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20702-A580-40E2-A8A1-9DFB91F69974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FAE31-7732-4758-AC01-13A0D20ED2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B17D6-A88B-45F0-AB85-685813872750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CD75C-3CB9-41E1-991E-49477CE4CE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38434-51A9-4366-81D8-84EE6726000C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E888A-3976-4CB4-B48C-091F07ADE2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BB0BD-CA9C-4439-B4A4-766D5CCD15BC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CE066-7694-462C-A47F-DB27736AC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BB09B-9B8D-4CEB-8735-07019F026B87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DD497-54E3-454D-BE3C-91FB4435E0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5B5C1C-6E84-45B3-9730-486B538063B8}" type="datetime1">
              <a:rPr lang="ru-RU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27684A-790A-41CC-A2EE-55D86EE33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amond/>
  </p:transition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5214938"/>
            <a:ext cx="9144000" cy="13573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5" y="5000625"/>
            <a:ext cx="8639175" cy="1714500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ФГОС дошкольного образования</a:t>
            </a:r>
          </a:p>
        </p:txBody>
      </p:sp>
      <p:sp>
        <p:nvSpPr>
          <p:cNvPr id="4" name="Куб 3"/>
          <p:cNvSpPr/>
          <p:nvPr/>
        </p:nvSpPr>
        <p:spPr>
          <a:xfrm rot="655611">
            <a:off x="514320" y="657204"/>
            <a:ext cx="1000132" cy="1000132"/>
          </a:xfrm>
          <a:prstGeom prst="cube">
            <a:avLst/>
          </a:prstGeom>
          <a:solidFill>
            <a:srgbClr val="F35F0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</a:p>
        </p:txBody>
      </p:sp>
      <p:sp>
        <p:nvSpPr>
          <p:cNvPr id="6" name="Куб 5"/>
          <p:cNvSpPr/>
          <p:nvPr/>
        </p:nvSpPr>
        <p:spPr>
          <a:xfrm rot="341114">
            <a:off x="5619211" y="547121"/>
            <a:ext cx="1000132" cy="1000132"/>
          </a:xfrm>
          <a:prstGeom prst="cub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</p:txBody>
      </p:sp>
      <p:sp>
        <p:nvSpPr>
          <p:cNvPr id="8" name="Куб 7"/>
          <p:cNvSpPr/>
          <p:nvPr/>
        </p:nvSpPr>
        <p:spPr>
          <a:xfrm rot="21057848">
            <a:off x="1286744" y="786687"/>
            <a:ext cx="1000132" cy="1000132"/>
          </a:xfrm>
          <a:prstGeom prst="cube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10" name="Куб 9"/>
          <p:cNvSpPr/>
          <p:nvPr/>
        </p:nvSpPr>
        <p:spPr>
          <a:xfrm rot="197207">
            <a:off x="3823584" y="4037906"/>
            <a:ext cx="1000132" cy="1000132"/>
          </a:xfrm>
          <a:prstGeom prst="cube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11" name="Куб 10"/>
          <p:cNvSpPr/>
          <p:nvPr/>
        </p:nvSpPr>
        <p:spPr>
          <a:xfrm rot="963488">
            <a:off x="5762383" y="3905003"/>
            <a:ext cx="1000132" cy="1000132"/>
          </a:xfrm>
          <a:prstGeom prst="cube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Куб 11"/>
          <p:cNvSpPr/>
          <p:nvPr/>
        </p:nvSpPr>
        <p:spPr>
          <a:xfrm rot="235563">
            <a:off x="2176173" y="604545"/>
            <a:ext cx="1000132" cy="1000132"/>
          </a:xfrm>
          <a:prstGeom prst="cube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</a:p>
        </p:txBody>
      </p:sp>
      <p:sp>
        <p:nvSpPr>
          <p:cNvPr id="14" name="Куб 13"/>
          <p:cNvSpPr/>
          <p:nvPr/>
        </p:nvSpPr>
        <p:spPr>
          <a:xfrm rot="21177302">
            <a:off x="4772433" y="4058062"/>
            <a:ext cx="1000132" cy="1000132"/>
          </a:xfrm>
          <a:prstGeom prst="cube">
            <a:avLst/>
          </a:prstGeom>
          <a:solidFill>
            <a:srgbClr val="00569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</a:p>
        </p:txBody>
      </p:sp>
      <p:sp>
        <p:nvSpPr>
          <p:cNvPr id="15" name="Куб 14"/>
          <p:cNvSpPr/>
          <p:nvPr/>
        </p:nvSpPr>
        <p:spPr>
          <a:xfrm rot="21203102">
            <a:off x="6483664" y="697195"/>
            <a:ext cx="1000132" cy="1000132"/>
          </a:xfrm>
          <a:prstGeom prst="cube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16" name="Куб 15"/>
          <p:cNvSpPr/>
          <p:nvPr/>
        </p:nvSpPr>
        <p:spPr>
          <a:xfrm rot="768778">
            <a:off x="1812927" y="3884637"/>
            <a:ext cx="1000132" cy="1000132"/>
          </a:xfrm>
          <a:prstGeom prst="cube">
            <a:avLst/>
          </a:prstGeom>
          <a:solidFill>
            <a:srgbClr val="246E2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Куб 17"/>
          <p:cNvSpPr/>
          <p:nvPr/>
        </p:nvSpPr>
        <p:spPr>
          <a:xfrm rot="771623">
            <a:off x="7313963" y="955991"/>
            <a:ext cx="1000132" cy="1000132"/>
          </a:xfrm>
          <a:prstGeom prst="cube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</a:p>
        </p:txBody>
      </p:sp>
      <p:sp>
        <p:nvSpPr>
          <p:cNvPr id="19" name="Куб 18"/>
          <p:cNvSpPr/>
          <p:nvPr/>
        </p:nvSpPr>
        <p:spPr>
          <a:xfrm>
            <a:off x="7500958" y="3857628"/>
            <a:ext cx="1000132" cy="1000132"/>
          </a:xfrm>
          <a:prstGeom prst="cube">
            <a:avLst/>
          </a:prstGeom>
          <a:solidFill>
            <a:srgbClr val="F35F0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  <p:sp>
        <p:nvSpPr>
          <p:cNvPr id="7" name="Куб 6"/>
          <p:cNvSpPr/>
          <p:nvPr/>
        </p:nvSpPr>
        <p:spPr>
          <a:xfrm rot="538400">
            <a:off x="3072242" y="429042"/>
            <a:ext cx="1000132" cy="1000132"/>
          </a:xfrm>
          <a:prstGeom prst="cube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</a:p>
        </p:txBody>
      </p:sp>
      <p:sp>
        <p:nvSpPr>
          <p:cNvPr id="5" name="Куб 4"/>
          <p:cNvSpPr/>
          <p:nvPr/>
        </p:nvSpPr>
        <p:spPr>
          <a:xfrm rot="21393800">
            <a:off x="2815127" y="3958144"/>
            <a:ext cx="1000132" cy="1000132"/>
          </a:xfrm>
          <a:prstGeom prst="cube">
            <a:avLst/>
          </a:prstGeom>
          <a:solidFill>
            <a:srgbClr val="C7D63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2875" y="6634163"/>
            <a:ext cx="1195388" cy="2460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http://aida.ucoz.ru</a:t>
            </a:r>
            <a:endParaRPr lang="ru-RU" sz="1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71" name="Picture 23" descr="F:\папки пер.23.02.14\26.03\4к5еукеф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428736"/>
            <a:ext cx="3705208" cy="25855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285860"/>
            <a:ext cx="864399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объединения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обучения и воспитания в целостный образовательный процесс на основе духовно-нравственных и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обеспечения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500174"/>
            <a:ext cx="8143932" cy="3241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и физиологическим особенностям детей; </a:t>
            </a: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 </a:t>
            </a: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F:\картинки\космос картинки\kartinka%20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5072074"/>
            <a:ext cx="2214578" cy="150461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3857628"/>
            <a:ext cx="81439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обеспечения преемственности целей, задач и содержания образования, реализуемых в рамках образовательных программ различных уровней (далее преемственность основных образовательных программ дошкольного и начального общего образования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28604"/>
            <a:ext cx="871543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/>
              <a:t>  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СТАНДАРТ  УЧИТЫВАЕТ </a:t>
            </a:r>
            <a:r>
              <a:rPr lang="ru-RU" sz="3200" b="1" i="1" dirty="0" smtClean="0"/>
              <a:t>: </a:t>
            </a:r>
          </a:p>
          <a:p>
            <a:endParaRPr lang="ru-RU" b="1" i="1" dirty="0"/>
          </a:p>
          <a:p>
            <a:endParaRPr lang="ru-RU" b="1" i="1" dirty="0" smtClean="0"/>
          </a:p>
          <a:p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самоценность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этапа дошкольного детства в общем развитии человека;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социокультурное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разнообразие детства;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возрастные закономерности и индивидуальные особенности развития детей;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потребности, особенности и возможности детей  с ограниченными возможностями здоровья;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возможность профессиональной поддержки индивидуального развития детей;</a:t>
            </a: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возможность освоения ребенком Программы на разных этапах ее реализации;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F:\папки пер.23.02.14\26.03\sov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6" y="5572140"/>
            <a:ext cx="1350800" cy="11429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1417638"/>
          </a:xfrm>
        </p:spPr>
        <p:txBody>
          <a:bodyPr/>
          <a:lstStyle/>
          <a:p>
            <a:r>
              <a:rPr lang="ru-RU" sz="2800" dirty="0" smtClean="0"/>
              <a:t>Федеральный государственный образовательный стандарт включает в себя требования к: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751618"/>
            <a:ext cx="850109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структуре основных 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отношений)и их объему;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endParaRPr lang="ru-RU" sz="20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условиям реализации основных  образовательных программ, в том числе кадровым, финансовым, материально- техническим и иным условиям ;</a:t>
            </a:r>
          </a:p>
          <a:p>
            <a:pPr lvl="1" algn="just"/>
            <a:endParaRPr lang="ru-RU" sz="24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результатам освоения основных  образовательных программ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СТРУКТУРА ОСНОВНОЙ ОБРАЗОВАТЕЛЬНОЙ ПРОГРАММЫ ВКЛЮЧАЕТ ТРИ ОСНОВНЫХ РАЗДЕЛА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/>
          <a:lstStyle/>
          <a:p>
            <a:pPr algn="just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Целевой, содержательный и организационный, в каждом из </a:t>
            </a:r>
          </a:p>
          <a:p>
            <a:pPr algn="just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которых отражается обязательная часть и часть,</a:t>
            </a:r>
          </a:p>
          <a:p>
            <a:pPr algn="just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формируемая участниками образовательного процесса</a:t>
            </a:r>
          </a:p>
          <a:p>
            <a:pPr algn="just">
              <a:buNone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7" name="Рисунок 6" descr="http://iyazyki.ru/wp-content/uploads/2014/05/skorz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3286124"/>
            <a:ext cx="4429156" cy="2928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329642" cy="1274786"/>
          </a:xfrm>
        </p:spPr>
        <p:txBody>
          <a:bodyPr/>
          <a:lstStyle/>
          <a:p>
            <a:pPr algn="just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Содержание Программы должно отражать следующие аспекты социальной ситуации развития ребенка дошкольного возраста: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329642" cy="4911741"/>
          </a:xfrm>
        </p:spPr>
        <p:txBody>
          <a:bodyPr/>
          <a:lstStyle/>
          <a:p>
            <a:pPr algn="just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предметно-пространственная развивающая </a:t>
            </a:r>
          </a:p>
          <a:p>
            <a:pPr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образовательная среда;</a:t>
            </a:r>
          </a:p>
          <a:p>
            <a:pPr algn="just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характер взаимодействия со взрослыми;</a:t>
            </a:r>
          </a:p>
          <a:p>
            <a:pPr algn="just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характер взаимодействия с другими детьми;</a:t>
            </a:r>
          </a:p>
          <a:p>
            <a:pPr algn="just">
              <a:buNone/>
            </a:pP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система отношений ребёнка к миру, к другим </a:t>
            </a:r>
          </a:p>
          <a:p>
            <a:pPr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людям, к себе   самому.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6" name="Picture 2" descr="G:\ФГОС НОЯБРЬ\ФГОС До1\-16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7841" y="1600200"/>
            <a:ext cx="6028318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2115" y="1412776"/>
            <a:ext cx="85603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2115" y="-99392"/>
            <a:ext cx="85603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1.Требование </a:t>
            </a:r>
            <a:r>
              <a:rPr lang="ru-RU" sz="3200" b="1" i="1" u="sng" dirty="0">
                <a:latin typeface="Times New Roman" pitchFamily="18" charset="0"/>
                <a:cs typeface="Times New Roman" pitchFamily="18" charset="0"/>
              </a:rPr>
              <a:t>к структуре основной  образовательной программы и ее объёму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2115" y="1428736"/>
            <a:ext cx="8560365" cy="6355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обеспечивает развитие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  и направлена на решение выше названных задач.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Образовательные организации дошкольного образования могут самостоятельно разрабатывать и утверждать свои основные образовательные программы на основе ФГОС ДО и с учетом примерных основных образовательных программ дошкольного образования.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Программа реализуется  в течение всего пребывания воспитанников в Организации.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образования;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i="1" dirty="0" smtClean="0"/>
          </a:p>
          <a:p>
            <a:pPr algn="just"/>
            <a:endParaRPr lang="ru-RU" b="1" i="1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4285" y="1571615"/>
            <a:ext cx="86409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Программа направлена на 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Также программа направлена на создание развивающей образовательной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среды, которая представляет собой систему условий социализации и индивидуализации детей;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Структурные подразделения в одной Организации могут   реализовывать разные программы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618797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"/>
            <a:ext cx="65722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i="1" dirty="0" smtClean="0"/>
              <a:t>  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Программы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428736"/>
            <a:ext cx="87154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развитие; 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познавательное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развитие; 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речевое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развитие; </a:t>
            </a:r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художественно-эстетическое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физическое 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развитие. </a:t>
            </a:r>
          </a:p>
        </p:txBody>
      </p:sp>
      <p:pic>
        <p:nvPicPr>
          <p:cNvPr id="8" name="Рисунок 7" descr="http://intercontact29.ru/data/images/fl_main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000636"/>
            <a:ext cx="1714512" cy="153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encrypted-tbn2.gstatic.com/images?q=tbn:ANd9GcTrzb3QyQ8OqCRzYYk1NGq3hNA-0HkOKSQ3TmHlLFfV6ZUGSdYNa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2143116"/>
            <a:ext cx="3286148" cy="2076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501122" cy="5840435"/>
          </a:xfrm>
        </p:spPr>
        <p:txBody>
          <a:bodyPr anchor="ctr"/>
          <a:lstStyle/>
          <a:p>
            <a:pPr algn="just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«Дошкольный ребенок - человек играющий, поэтому в стандарте закреплено, что обучение входит в жизнь ребенка через ворота детской игры»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А.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Асмолов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6" name="Picture 2" descr="G:\ФГОС НОЯБРЬ\картинки ноябрь\46024547.jp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571876"/>
            <a:ext cx="3068009" cy="30274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0"/>
            <a:ext cx="87154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</a:p>
          <a:p>
            <a:endParaRPr lang="ru-RU" baseline="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928670"/>
            <a:ext cx="850112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</a:t>
            </a:r>
            <a:r>
              <a:rPr lang="ru-RU" sz="2400" b="1" dirty="0"/>
              <a:t>.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85728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/>
              <a:t>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Познавательное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развитие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928669"/>
            <a:ext cx="864399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428736"/>
            <a:ext cx="828680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включает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83260"/>
            <a:ext cx="7929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Речевое </a:t>
            </a:r>
            <a:r>
              <a:rPr lang="ru-RU" sz="32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i="1" dirty="0" smtClean="0"/>
              <a:t>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развитие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428736"/>
            <a:ext cx="85725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предполагает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42853"/>
            <a:ext cx="85725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i="1" dirty="0" smtClean="0"/>
              <a:t>              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развитие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071546"/>
            <a:ext cx="864399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включает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 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214422"/>
            <a:ext cx="835824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Конкретное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содержание указанных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образовательных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областей зависит от возрастных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индивидуальных особенностей детей, определяется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целями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 задачами Программы и может реализовываться в различных видах деятельности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картинки ноябрь\картинки ноябрь\54358450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071810"/>
            <a:ext cx="3357586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B17D6-A88B-45F0-AB85-685813872750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CD75C-3CB9-41E1-991E-49477CE4CE02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000241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572396" y="1428736"/>
            <a:ext cx="914400" cy="50720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Ведущие виды детской деятельности</a:t>
            </a:r>
            <a:endParaRPr lang="ru-RU" sz="3200" b="1" i="1" dirty="0">
              <a:solidFill>
                <a:schemeClr val="tx1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285720" y="1285860"/>
            <a:ext cx="6929486" cy="55607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</a:rPr>
              <a:t> Игровая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285720" y="2357430"/>
            <a:ext cx="6929486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 smtClean="0">
                <a:solidFill>
                  <a:schemeClr val="tx1"/>
                </a:solidFill>
              </a:rPr>
              <a:t>Конструирование из различных материалов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285720" y="2928934"/>
            <a:ext cx="6929486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 smtClean="0">
                <a:solidFill>
                  <a:schemeClr val="tx1"/>
                </a:solidFill>
              </a:rPr>
              <a:t>Восприятие художественной литературы и фольклора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285720" y="3500438"/>
            <a:ext cx="6929486" cy="48463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 smtClean="0">
                <a:solidFill>
                  <a:schemeClr val="tx1"/>
                </a:solidFill>
              </a:rPr>
              <a:t>Элементарная трудовая деятельность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285720" y="4214818"/>
            <a:ext cx="6929486" cy="484632"/>
          </a:xfrm>
          <a:prstGeom prst="rightArrow">
            <a:avLst/>
          </a:prstGeom>
          <a:solidFill>
            <a:srgbClr val="F11B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 smtClean="0">
                <a:solidFill>
                  <a:schemeClr val="tx1"/>
                </a:solidFill>
              </a:rPr>
              <a:t>Познавательно-исследовательская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285720" y="4857760"/>
            <a:ext cx="6929486" cy="4846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i="1" dirty="0" smtClean="0">
                <a:solidFill>
                  <a:schemeClr val="tx1"/>
                </a:solidFill>
              </a:rPr>
              <a:t>Коммуникативная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6" name="Стрелка вправо 35"/>
          <p:cNvSpPr/>
          <p:nvPr/>
        </p:nvSpPr>
        <p:spPr>
          <a:xfrm>
            <a:off x="285720" y="5429264"/>
            <a:ext cx="6929486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</a:rPr>
              <a:t>Музыкальная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37" name="Стрелка вправо 36"/>
          <p:cNvSpPr/>
          <p:nvPr/>
        </p:nvSpPr>
        <p:spPr>
          <a:xfrm>
            <a:off x="285720" y="6000768"/>
            <a:ext cx="6929486" cy="48463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</a:rPr>
              <a:t>Изобразительная деятельность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285720" y="1857364"/>
            <a:ext cx="692948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</a:rPr>
              <a:t>Двигательная</a:t>
            </a:r>
            <a:endParaRPr lang="ru-RU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Изменяется и способ организации детских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видов деятельности: не руководство 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взрослого, а совместная (партнерская)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деятельность взрослого и ребенка – это 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наиболее естественный и эффективный </a:t>
            </a:r>
          </a:p>
          <a:p>
            <a:pPr algn="just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контекст развития в дошкольном детстве. 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6" y="142852"/>
            <a:ext cx="1998191" cy="2036618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Часть программы, формируемая участниками образовательных отношений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525963"/>
          </a:xfrm>
        </p:spPr>
        <p:txBody>
          <a:bodyPr/>
          <a:lstStyle/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Специфику  национальных,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экономических,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климатических условий, в которых осуществляется образовательный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процесс;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Поддержку интересов педагогических работников в Организации,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реализация которых соответствует целям и задачам Программы;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сложившиеся традиции Организации(группы)</a:t>
            </a:r>
          </a:p>
          <a:p>
            <a:pPr algn="just">
              <a:buNone/>
            </a:pPr>
            <a:endParaRPr lang="ru-RU" sz="2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pic>
        <p:nvPicPr>
          <p:cNvPr id="6" name="Рисунок 5" descr="http://www.centr-alenka.ru/pics/5_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857628"/>
            <a:ext cx="3429024" cy="24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2250" y="-25501"/>
            <a:ext cx="884175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428736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/>
              <a:t>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500174"/>
            <a:ext cx="8476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0034" y="1500174"/>
            <a:ext cx="1428760" cy="50720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Требования к условиям реализации Программы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214546" y="1571612"/>
            <a:ext cx="6643734" cy="785818"/>
          </a:xfrm>
          <a:prstGeom prst="ellipse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психолого-педагогическим</a:t>
            </a:r>
            <a:r>
              <a:rPr lang="ru-RU" b="1" i="1" dirty="0"/>
              <a:t> </a:t>
            </a:r>
            <a:r>
              <a:rPr lang="ru-RU" b="1" i="1" dirty="0">
                <a:solidFill>
                  <a:schemeClr val="tx1"/>
                </a:solidFill>
              </a:rPr>
              <a:t>условиям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357422" y="4429132"/>
            <a:ext cx="6429420" cy="928694"/>
          </a:xfrm>
          <a:prstGeom prst="ellipse">
            <a:avLst/>
          </a:prstGeom>
          <a:solidFill>
            <a:srgbClr val="F11B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материально-техническим</a:t>
            </a:r>
            <a:r>
              <a:rPr lang="ru-RU" b="1" i="1" dirty="0"/>
              <a:t> условиям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2285984" y="2428868"/>
            <a:ext cx="6643734" cy="92869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кадровым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2357422" y="5429264"/>
            <a:ext cx="6429420" cy="92869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финансовым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357422" y="3429000"/>
            <a:ext cx="6500858" cy="9286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</a:rPr>
              <a:t>развивающей предметно-пространственной среде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36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64704"/>
            <a:ext cx="8572560" cy="5361459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/>
              <a:t>    </a:t>
            </a:r>
            <a:endParaRPr lang="ru-RU" dirty="0"/>
          </a:p>
          <a:p>
            <a:pPr marL="0" indent="0">
              <a:buNone/>
            </a:pPr>
            <a:r>
              <a:rPr lang="ru-RU" sz="2000" b="1" i="1" dirty="0" smtClean="0"/>
              <a:t>Федеральный </a:t>
            </a:r>
            <a:r>
              <a:rPr lang="ru-RU" sz="2000" b="1" i="1" dirty="0"/>
              <a:t>государственный стандарт дошкольного образования (ФГОС ДО) устанавливается в Российской Федерации в соответствии с пунктом 6 части 1 статьи 6 Федерального закона от 29 декабря 2012 г. N 273-ФЗ "Об образовании в Российской Федерации" и представляет собой «совокупность требований, обязательных при реализации основных образовательных программ дошкольного образования (ООП ДО) образовательными учреждениями, имеющими государственную аккредитацию».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6" name="Picture 5" descr="F:\папки пер.23.02.14\28.03\Дети_и_каранда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65269" y="4581128"/>
            <a:ext cx="2658831" cy="1916832"/>
          </a:xfrm>
          <a:prstGeom prst="rect">
            <a:avLst/>
          </a:prstGeom>
          <a:noFill/>
        </p:spPr>
      </p:pic>
      <p:pic>
        <p:nvPicPr>
          <p:cNvPr id="1026" name="Picture 2" descr="G:\ФГОС НОЯБРЬ\картинки ноябрь\64bc19fac4c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857760"/>
            <a:ext cx="1333486" cy="1333486"/>
          </a:xfrm>
          <a:prstGeom prst="rect">
            <a:avLst/>
          </a:prstGeom>
          <a:noFill/>
        </p:spPr>
      </p:pic>
      <p:pic>
        <p:nvPicPr>
          <p:cNvPr id="1027" name="Picture 3" descr="G:\ФГОС НОЯБРЬ\картинки ноябрь\315444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4857760"/>
            <a:ext cx="1524000" cy="1524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/>
              <a:t>Психолого- педагогические условия</a:t>
            </a:r>
            <a:endParaRPr lang="ru-RU" sz="3600" b="1" i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B17D6-A88B-45F0-AB85-685813872750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CD75C-3CB9-41E1-991E-49477CE4CE02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1412776"/>
            <a:ext cx="83529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/>
              <a:t>-поддержка </a:t>
            </a:r>
            <a:r>
              <a:rPr lang="ru-RU" b="1" i="1" dirty="0"/>
              <a:t>инициативы и самостоятельности детей в специфических для них видах </a:t>
            </a:r>
            <a:r>
              <a:rPr lang="ru-RU" b="1" i="1" dirty="0" smtClean="0"/>
              <a:t>деятельности;</a:t>
            </a:r>
          </a:p>
          <a:p>
            <a:pPr algn="just"/>
            <a:r>
              <a:rPr lang="ru-RU" b="1" i="1" dirty="0" smtClean="0"/>
              <a:t>-уважение </a:t>
            </a:r>
            <a:r>
              <a:rPr lang="ru-RU" b="1" i="1" dirty="0"/>
              <a:t>взрослых к человеческому достоинству </a:t>
            </a:r>
            <a:r>
              <a:rPr lang="ru-RU" b="1" i="1" dirty="0" smtClean="0"/>
              <a:t>детей;</a:t>
            </a:r>
          </a:p>
          <a:p>
            <a:pPr algn="just"/>
            <a:r>
              <a:rPr lang="ru-RU" b="1" i="1" dirty="0" smtClean="0"/>
              <a:t>-использование </a:t>
            </a:r>
            <a:r>
              <a:rPr lang="ru-RU" b="1" i="1" dirty="0"/>
              <a:t>в образовательной деятельности форм и методов </a:t>
            </a:r>
            <a:r>
              <a:rPr lang="ru-RU" b="1" i="1" dirty="0" smtClean="0"/>
              <a:t>  работы </a:t>
            </a:r>
            <a:r>
              <a:rPr lang="ru-RU" b="1" i="1" dirty="0"/>
              <a:t>с детьми, соответствующих их возрастным и индивидуальным </a:t>
            </a:r>
            <a:r>
              <a:rPr lang="ru-RU" b="1" i="1" dirty="0" smtClean="0"/>
              <a:t>особенностям;</a:t>
            </a:r>
            <a:endParaRPr lang="ru-RU" b="1" i="1" dirty="0"/>
          </a:p>
          <a:p>
            <a:pPr algn="just"/>
            <a:r>
              <a:rPr lang="ru-RU" b="1" i="1" dirty="0" smtClean="0"/>
              <a:t>-построение </a:t>
            </a:r>
            <a:r>
              <a:rPr lang="ru-RU" b="1" i="1" dirty="0"/>
              <a:t>образовательной деятельности на основе взаимодействия взрослых с </a:t>
            </a:r>
            <a:r>
              <a:rPr lang="ru-RU" b="1" i="1" dirty="0" smtClean="0"/>
              <a:t>детьми;</a:t>
            </a:r>
          </a:p>
          <a:p>
            <a:pPr algn="just"/>
            <a:r>
              <a:rPr lang="ru-RU" b="1" i="1" dirty="0" smtClean="0"/>
              <a:t>-поддержка </a:t>
            </a:r>
            <a:r>
              <a:rPr lang="ru-RU" b="1" i="1" dirty="0"/>
              <a:t>взрослыми положительного, доброжелательного отношения детей друг к другу и взаимодействия детей друг с другом в разных видах </a:t>
            </a:r>
            <a:r>
              <a:rPr lang="ru-RU" b="1" i="1" dirty="0" smtClean="0"/>
              <a:t>деятельности;</a:t>
            </a:r>
            <a:endParaRPr lang="ru-RU" b="1" i="1" dirty="0"/>
          </a:p>
          <a:p>
            <a:pPr algn="just"/>
            <a:r>
              <a:rPr lang="ru-RU" b="1" i="1" dirty="0" smtClean="0"/>
              <a:t>-возможность </a:t>
            </a:r>
            <a:r>
              <a:rPr lang="ru-RU" b="1" i="1" dirty="0"/>
              <a:t>выбора детьми материалов, видов активности, участников совместной деятельности и </a:t>
            </a:r>
            <a:r>
              <a:rPr lang="ru-RU" b="1" i="1" dirty="0" smtClean="0"/>
              <a:t>общения;</a:t>
            </a:r>
            <a:endParaRPr lang="ru-RU" b="1" i="1" dirty="0"/>
          </a:p>
          <a:p>
            <a:pPr algn="just"/>
            <a:r>
              <a:rPr lang="ru-RU" b="1" i="1" dirty="0" smtClean="0"/>
              <a:t>-защита </a:t>
            </a:r>
            <a:r>
              <a:rPr lang="ru-RU" b="1" i="1" dirty="0"/>
              <a:t>детей от всех форм физического и психического </a:t>
            </a:r>
            <a:r>
              <a:rPr lang="ru-RU" b="1" i="1" dirty="0" smtClean="0"/>
              <a:t>насилия;</a:t>
            </a:r>
          </a:p>
          <a:p>
            <a:pPr algn="just"/>
            <a:r>
              <a:rPr lang="ru-RU" b="1" i="1" dirty="0" smtClean="0"/>
              <a:t>-поддержка </a:t>
            </a:r>
            <a:r>
              <a:rPr lang="ru-RU" b="1" i="1" dirty="0"/>
              <a:t>родителей (законных представителей) в воспитании детей, охране и укреплении их здоровья, вовлечение семей непосредственно в образовательную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74395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229600" cy="114300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200" b="1" i="1" dirty="0" smtClean="0"/>
              <a:t>Требования </a:t>
            </a:r>
            <a:r>
              <a:rPr lang="ru-RU" sz="3200" b="1" i="1" dirty="0"/>
              <a:t>к развивающей предметно-пространственной среде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B17D6-A88B-45F0-AB85-685813872750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CD75C-3CB9-41E1-991E-49477CE4CE02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12776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/>
              <a:t>-реализация </a:t>
            </a:r>
            <a:r>
              <a:rPr lang="ru-RU" b="1" i="1" dirty="0"/>
              <a:t>различных образовательных программ</a:t>
            </a:r>
            <a:r>
              <a:rPr lang="ru-RU" b="1" i="1" dirty="0" smtClean="0"/>
              <a:t>;</a:t>
            </a:r>
          </a:p>
          <a:p>
            <a:pPr algn="just"/>
            <a:endParaRPr lang="ru-RU" b="1" i="1" dirty="0"/>
          </a:p>
          <a:p>
            <a:pPr algn="just"/>
            <a:r>
              <a:rPr lang="ru-RU" b="1" i="1" dirty="0" smtClean="0"/>
              <a:t>-в </a:t>
            </a:r>
            <a:r>
              <a:rPr lang="ru-RU" b="1" i="1" dirty="0"/>
              <a:t>случае организации инклюзивного образования - необходимые для него условия</a:t>
            </a:r>
            <a:r>
              <a:rPr lang="ru-RU" b="1" i="1" dirty="0" smtClean="0"/>
              <a:t>;</a:t>
            </a:r>
          </a:p>
          <a:p>
            <a:pPr algn="just"/>
            <a:endParaRPr lang="ru-RU" b="1" i="1" dirty="0"/>
          </a:p>
          <a:p>
            <a:pPr algn="just"/>
            <a:r>
              <a:rPr lang="ru-RU" b="1" i="1" dirty="0" smtClean="0"/>
              <a:t>-учет </a:t>
            </a:r>
            <a:r>
              <a:rPr lang="ru-RU" b="1" i="1" dirty="0"/>
              <a:t>национально-культурных, климатических условий, в которых осуществляется образовательная деятельность; учет возрастных особенностей </a:t>
            </a:r>
            <a:r>
              <a:rPr lang="ru-RU" b="1" i="1" dirty="0" smtClean="0"/>
              <a:t>детей;</a:t>
            </a:r>
          </a:p>
          <a:p>
            <a:pPr algn="just"/>
            <a:endParaRPr lang="ru-RU" b="1" i="1" dirty="0" smtClean="0"/>
          </a:p>
          <a:p>
            <a:pPr algn="just"/>
            <a:r>
              <a:rPr lang="ru-RU" b="1" i="1" dirty="0" smtClean="0"/>
              <a:t>-обеспечивать </a:t>
            </a:r>
            <a:r>
              <a:rPr lang="ru-RU" b="1" i="1" dirty="0"/>
              <a:t>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</a:t>
            </a:r>
            <a:r>
              <a:rPr lang="ru-RU" b="1" i="1" dirty="0" smtClean="0"/>
              <a:t>уединения;</a:t>
            </a:r>
            <a:endParaRPr lang="ru-RU" b="1" i="1" dirty="0"/>
          </a:p>
          <a:p>
            <a:pPr algn="just"/>
            <a:r>
              <a:rPr lang="ru-RU" b="1" i="1" dirty="0" smtClean="0"/>
              <a:t>-должна </a:t>
            </a:r>
            <a:r>
              <a:rPr lang="ru-RU" b="1" i="1" dirty="0"/>
              <a:t>быть </a:t>
            </a:r>
            <a:r>
              <a:rPr lang="ru-RU" b="1" i="1" dirty="0" smtClean="0"/>
              <a:t>содержательно - насыщенной, трансформируемой, вариативной, полифункциональной, </a:t>
            </a:r>
            <a:r>
              <a:rPr lang="ru-RU" b="1" i="1" dirty="0"/>
              <a:t>доступной и </a:t>
            </a:r>
            <a:r>
              <a:rPr lang="ru-RU" b="1" i="1" dirty="0" smtClean="0"/>
              <a:t>безопасной.</a:t>
            </a:r>
            <a:endParaRPr lang="ru-RU" b="1" i="1" dirty="0"/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876549247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u="sng" dirty="0">
                <a:latin typeface="Times New Roman" pitchFamily="18" charset="0"/>
                <a:cs typeface="Times New Roman" pitchFamily="18" charset="0"/>
              </a:rPr>
              <a:t>Требования к кадровым условиям реализации Программы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B17D6-A88B-45F0-AB85-685813872750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CD75C-3CB9-41E1-991E-49477CE4CE02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859340"/>
            <a:ext cx="57606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Реализация Программы обеспечивается руководящими, педагогическими, учебно-вспомогательными, административно-хозяйственными работниками Организации.</a:t>
            </a:r>
          </a:p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Должностной состав и количество работников, необходимых для реализации и обеспечения реализации Программы, определяются ее целями и задачами, а также особенностями развития детей.</a:t>
            </a:r>
          </a:p>
        </p:txBody>
      </p:sp>
      <p:pic>
        <p:nvPicPr>
          <p:cNvPr id="4098" name="Picture 2" descr="http://pixelbrush.ru/uploads/posts/2013-06/1370700195_6vkolekgtsqi1d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12776"/>
            <a:ext cx="2016224" cy="483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359647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u="sng" dirty="0">
                <a:latin typeface="Times New Roman" pitchFamily="18" charset="0"/>
                <a:cs typeface="Times New Roman" pitchFamily="18" charset="0"/>
              </a:rPr>
              <a:t>Требования к материально-техническим условиям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B17D6-A88B-45F0-AB85-685813872750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CD75C-3CB9-41E1-991E-49477CE4CE02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556792"/>
            <a:ext cx="86409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требования, определяемые в соответствии с санитарно-эпидемиологическими правилами и нормативами;</a:t>
            </a:r>
          </a:p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требования, определяемые в соответствии с правилами пожарной безопасности;</a:t>
            </a:r>
          </a:p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требования к средствам обучения и воспитания в соответствии с возрастом и индивидуальными особенностями развития детей;</a:t>
            </a:r>
          </a:p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оснащенность помещений развивающей предметно-пространственной средой;</a:t>
            </a:r>
          </a:p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требования к материально-техническому обеспечению программы (учебно-методический комплект, оборудование, оснащение (предметы).</a:t>
            </a:r>
          </a:p>
        </p:txBody>
      </p:sp>
      <p:pic>
        <p:nvPicPr>
          <p:cNvPr id="6" name="Picture 2" descr="http://mbounosh43.ru/wp-content/uploads/2012/05/x_f6aabde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764" y="4797009"/>
            <a:ext cx="933545" cy="147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lyceum-4.ucoz.ru/Kaleydoskop-11/knig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260" y="4565821"/>
            <a:ext cx="1605001" cy="193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69324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u="sng" dirty="0">
                <a:latin typeface="Times New Roman" pitchFamily="18" charset="0"/>
                <a:cs typeface="Times New Roman" pitchFamily="18" charset="0"/>
              </a:rPr>
              <a:t>Требования к финансовым условиям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B17D6-A88B-45F0-AB85-685813872750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1CD75C-3CB9-41E1-991E-49477CE4CE02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582341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-обеспечение возможности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выполнения требований Стандарта к условиям реализации и структуре Программы;</a:t>
            </a: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-обеспечение реализации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обязательной части Программы и части, формируемой участниками образовательного процесса, учитывая вариативность индивидуальных траекторий развития детей;</a:t>
            </a: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-отражение структуры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объема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расходов, необходимых для реализации Программы, а также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механизмов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формирования.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go2.imgsmail.ru/imgpreview?key=acbab37bfb836fe&amp;mb=imgdb_preview_1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215" y="3837821"/>
            <a:ext cx="1438275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hs2.ucoz.ru/uchenika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286256"/>
            <a:ext cx="2418681" cy="173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900igr.net/datai/pedagogika/Proektnaja-dejatelnost-shkolnikov/0006-005-Gipoteza-Vozmozhna-li-zhizn-na-Zemle-bez-rastenij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4214818"/>
            <a:ext cx="2284548" cy="228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844845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0"/>
            <a:ext cx="864399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285860"/>
            <a:ext cx="885831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ребенок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овладевает основными культурными способами деятельности,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проявляет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инициативу и самостоятельность в разных видах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деятельности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- игре, общении, познавательно-исследовательской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деятельности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, конструировании и др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способен выбирать себе род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занятий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, участников по совместной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деятельности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ребенок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обладает установкой положительного отношения к миру, к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разным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видам труда, другим людям и самому себе, обладает чувством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собственного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достоинства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активно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взаимодействует со сверстниками и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взрослыми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, участвует в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совместных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играх. Способен договариваться,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учитывать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интересы и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чувства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других, сопереживать неудачам и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радоваться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успехам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других,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адекватно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проявляет свои чувства, в том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числе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чувство веры в себя,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старается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разрешать конфликты;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285860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целевым ориентирам дошкольного образования  относятся следующие социальные и психологические характеристики личности ребенка на этапе завершения дошкольного образования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14290"/>
            <a:ext cx="8643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Требования   к результатам освоения основной образовательной Программы дошкольного образования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500174"/>
            <a:ext cx="850112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ребенок обладает развитым воображением, которое реализуется в 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разных видах деятельности, и прежде всего в игре;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ребенок владеет разными формами и видами игры, различает условную  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и  реальную ситуации, умеет подчиняться разным правилам и  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социальным нормам; 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ребенок достаточно хорошо владеет устной речью, может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выражать свои мысли и желания, может использовать речь для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выражения своих мыслей, чувств и желаний, построения речевого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высказывания в ситуации общения, может выделять звуки в словах, у   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ребенка складываются предпосылки грамотности; 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у ребенка развита крупная и мелкая моторика; он подвижен, 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вынослив, владеет основными движениями, может контролировать   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свои движения и управлять ими;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428736"/>
            <a:ext cx="842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071546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ребенок проявляет любознательность, задает вопросы взрослым и  сверстникам, интересуется причинно-следственными связями,  пытается самостоятельно придумывать объяснения явлениям природы и поступкам людей;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склонен наблюдать,  экспериментировать;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обладает начальными знаниями о себе, о  природном и социальном мире, в котором он живет;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знаком с   произведениями детской литературы, обладает элементарными представлениями из области живой природы, естествознания, математики, истории и т.п.;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ребенок способен к принятию собственных решений, опираясь на свои знания и умения в различных видах деятельности;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ребенок способен к волевым усилиям, может следовать социальным  нормам поведения и правилам в разных видах деятельности, во   взаимоотношениях со взрослыми и сверс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тниками, может соблюдать правила безопасного поведения и личной гигиены;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38434-51A9-4366-81D8-84EE6726000C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E888A-3976-4CB4-B48C-091F07ADE28C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142984"/>
            <a:ext cx="83582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Целевые ориентиры Программы выступают основаниями преемственности дошкольного и начального общего образования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571744"/>
            <a:ext cx="84296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Стандарт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ориентирован на становление личностных характеристик ребенка к окончанию дошкольного периода детства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0" name="Picture 6" descr="F:\папки пер.23.02.14\26.03\x_6995eb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786190"/>
            <a:ext cx="2786082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2800" b="1" i="1" u="sng" dirty="0" smtClean="0"/>
              <a:t/>
            </a:r>
            <a:br>
              <a:rPr lang="ru-RU" sz="2800" b="1" i="1" u="sng" dirty="0" smtClean="0"/>
            </a:b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СТАНДАРТ ДОШКОЛЬНОГО ОБРАЗОВАНИЯ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858280" cy="4525963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Разработан на основе Конституции Российской Федерации и законодательства Российской Федерации и с учетом Конвенции ООН о правах ребенка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22531" name="Picture 3" descr="F:\папки пер.23.02.14\28.03\9827046_15475-700x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3714752"/>
            <a:ext cx="2214577" cy="2762246"/>
          </a:xfrm>
          <a:prstGeom prst="rect">
            <a:avLst/>
          </a:prstGeom>
          <a:noFill/>
        </p:spPr>
      </p:pic>
      <p:pic>
        <p:nvPicPr>
          <p:cNvPr id="7171" name="Picture 3" descr="C:\Users\Жанна Викторовна\Desktop\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25333">
            <a:off x="6374325" y="3469564"/>
            <a:ext cx="1822917" cy="2817235"/>
          </a:xfrm>
          <a:prstGeom prst="rect">
            <a:avLst/>
          </a:prstGeom>
          <a:noFill/>
        </p:spPr>
      </p:pic>
      <p:pic>
        <p:nvPicPr>
          <p:cNvPr id="7172" name="Picture 4" descr="C:\Users\Жанна Викторовна\Desktop\big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95718">
            <a:off x="4269993" y="3526636"/>
            <a:ext cx="1733390" cy="2678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Стандарт утверждает основные принципы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543956" cy="4697427"/>
          </a:xfrm>
        </p:spPr>
        <p:txBody>
          <a:bodyPr/>
          <a:lstStyle/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полноценное проживание ребенком всех этапов детства (младенческого,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раннего и дошкольного возраста), обогащение (амплификация) детского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развития; </a:t>
            </a:r>
          </a:p>
          <a:p>
            <a:pPr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построение образовательной деятельности на основе индивидуальных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особенностей каждого ребенка, при котором сам ребенок становится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активным в выборе содержания своего образования, становится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субъектом образования (далее – индивидуализация дошкольного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образования); </a:t>
            </a:r>
          </a:p>
          <a:p>
            <a:pPr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содействие и сотрудничество детей и взрослых, признание ребенка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полноценным участником (субъектом) образовательных отношений;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поддержка инициативы детей в различных видах деятельности; 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сотрудничество Организации с семьей; 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приобщение детей к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нормам,  традициям семьи,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общества и государства; 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формирование познавательных интересов и познавательных </a:t>
            </a:r>
          </a:p>
          <a:p>
            <a:pPr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действий ребенка в различных видах деятельности; </a:t>
            </a:r>
          </a:p>
          <a:p>
            <a:pPr>
              <a:buFont typeface="Wingdings" pitchFamily="2" charset="2"/>
              <a:buChar char="v"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возрастная адекватность дошкольного образования (соответствие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условий, требований,  методов возрасту и особенностям развития); 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учет этнокультурной ситуации развития детей.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ЦЕЛИ ФГОС: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86874" cy="4768865"/>
          </a:xfrm>
        </p:spPr>
        <p:txBody>
          <a:bodyPr/>
          <a:lstStyle/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повышение социального статуса дошкольного образования;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обеспечение государством равенства возможностей для каждого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ребенка в получении качественного дошкольного образования; 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обеспечение государственных гарантий уровня и качества дошкольного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образования на основе единства обязательных требований к условиям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реализации образовательных программ дошкольного образования, их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структуре и результатам их освоения; 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сохранение единства образовательного пространства Российской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Федерации относительно уровня дошкольного образования 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23554" name="Picture 2" descr="F:\папки пер.23.02.14\28.03\мальчики_и_девочки_играю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"/>
            <a:ext cx="3071834" cy="13699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СТАНДАРТ НАПРАВЛЕН НА РЕАЛИЗАЦИЮ ЗАДАЧ: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786842" cy="5357850"/>
          </a:xfrm>
        </p:spPr>
        <p:txBody>
          <a:bodyPr/>
          <a:lstStyle/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охраны и укрепления физического и психического здоровья детей, в том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числе их эмоционального благополучия; 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обеспечения равных возможностей для полноценного развития каждого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ребенка в период дошкольного детства независимо от места жительства,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пола, нации, языка, социального статуса, психофизиологических и других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особенностей (в том числе ограниченных возможностей здоровья); </a:t>
            </a:r>
          </a:p>
          <a:p>
            <a:pPr algn="just">
              <a:buNone/>
            </a:pP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развития детей в соответствии с их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возрастными и индивидуальными особенностями и склонностями,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развития способностей и творческого потенциала каждого ребенка как </a:t>
            </a:r>
          </a:p>
          <a:p>
            <a:pPr algn="just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субъекта отношений с самим собой, другими детьми, взрослыми и миром;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124BEA-EFE7-4591-9BB6-16B3F47C698D}" type="datetime1">
              <a:rPr lang="ru-RU" smtClean="0"/>
              <a:pPr>
                <a:defRPr/>
              </a:pPr>
              <a:t>08.11.2018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ED1AD-4B7F-4A94-B341-096364889FC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хочу всё знать!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хочу всё знать!</Template>
  <TotalTime>2361</TotalTime>
  <Words>2387</Words>
  <Application>Microsoft Office PowerPoint</Application>
  <PresentationFormat>Экран (4:3)</PresentationFormat>
  <Paragraphs>369</Paragraphs>
  <Slides>38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хочу всё знать!</vt:lpstr>
      <vt:lpstr>ФГОС дошкольного образования</vt:lpstr>
      <vt:lpstr>Презентация PowerPoint</vt:lpstr>
      <vt:lpstr> Федеральный государственный образовательный стандарт дошкольного образования  </vt:lpstr>
      <vt:lpstr> ФЕДЕРАЛЬНЫЙ ГОСУДАРСТВЕННЫЙ СТАНДАРТ ДОШКОЛЬНОГО ОБРАЗОВАНИЯ </vt:lpstr>
      <vt:lpstr>Стандарт утверждает основные принципы</vt:lpstr>
      <vt:lpstr>Презентация PowerPoint</vt:lpstr>
      <vt:lpstr>Презентация PowerPoint</vt:lpstr>
      <vt:lpstr>ЦЕЛИ ФГОС:  </vt:lpstr>
      <vt:lpstr> СТАНДАРТ НАПРАВЛЕН НА РЕАЛИЗАЦИЮ ЗАДАЧ:  </vt:lpstr>
      <vt:lpstr>Презентация PowerPoint</vt:lpstr>
      <vt:lpstr>Презентация PowerPoint</vt:lpstr>
      <vt:lpstr>Презентация PowerPoint</vt:lpstr>
      <vt:lpstr>Федеральный государственный образовательный стандарт включает в себя требования к:</vt:lpstr>
      <vt:lpstr>СТРУКТУРА ОСНОВНОЙ ОБРАЗОВАТЕЛЬНОЙ ПРОГРАММЫ ВКЛЮЧАЕТ ТРИ ОСНОВНЫХ РАЗДЕЛА</vt:lpstr>
      <vt:lpstr>Содержание Программы должно отражать следующие аспекты социальной ситуации развития ребенка дошкольного возраста: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Часть программы, формируемая участниками образовательных отношений</vt:lpstr>
      <vt:lpstr>Презентация PowerPoint</vt:lpstr>
      <vt:lpstr>Психолого- педагогические условия</vt:lpstr>
      <vt:lpstr> Требования к развивающей предметно-пространственной среде</vt:lpstr>
      <vt:lpstr>Требования к кадровым условиям реализации Программы</vt:lpstr>
      <vt:lpstr>Требования к материально-техническим условиям </vt:lpstr>
      <vt:lpstr>Требования к финансовым условиям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ФГОС дошкольного образования</dc:title>
  <dc:creator>Жанна Викторовна</dc:creator>
  <dc:description>http://aida.ucoz.ru</dc:description>
  <cp:lastModifiedBy>user</cp:lastModifiedBy>
  <cp:revision>218</cp:revision>
  <dcterms:created xsi:type="dcterms:W3CDTF">2014-11-22T14:14:55Z</dcterms:created>
  <dcterms:modified xsi:type="dcterms:W3CDTF">2018-11-08T07:35:40Z</dcterms:modified>
</cp:coreProperties>
</file>